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7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4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02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1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2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54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3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3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3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4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875">
              <a:srgbClr val="ABDDFC"/>
            </a:gs>
            <a:gs pos="43750">
              <a:srgbClr val="A0D7F9"/>
            </a:gs>
            <a:gs pos="37500">
              <a:srgbClr val="89CBF2"/>
            </a:gs>
            <a:gs pos="25000">
              <a:srgbClr val="5BB3E5"/>
            </a:gs>
            <a:gs pos="0">
              <a:schemeClr val="accent1">
                <a:tint val="66000"/>
                <a:satMod val="160000"/>
                <a:lumMod val="5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0D74-1060-4695-BD8C-D28433805C01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89854-A2C2-4587-90DB-CFB2D199B7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7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ru.wikipedia.org/wiki/%D0%9D%D0%B5%D0%BF%D0%B0%D0%BB" TargetMode="External"/><Relationship Id="rId7" Type="http://schemas.openxmlformats.org/officeDocument/2006/relationships/hyperlink" Target="http://ru.wikipedia.org/wiki/%D0%91%D1%83%D1%82%D0%B0%D0%BD_(%D0%B3%D0%BE%D1%81%D1%83%D0%B4%D0%B0%D1%80%D1%81%D1%82%D0%B2%D0%BE)" TargetMode="External"/><Relationship Id="rId2" Type="http://schemas.openxmlformats.org/officeDocument/2006/relationships/hyperlink" Target="http://ru.wikipedia.org/wiki/%D0%98%D0%BD%D0%B4%D0%B8%D1%8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F%D0%B0%D0%BA%D0%B8%D1%81%D1%82%D0%B0%D0%BD" TargetMode="External"/><Relationship Id="rId5" Type="http://schemas.openxmlformats.org/officeDocument/2006/relationships/hyperlink" Target="http://ru.wikipedia.org/wiki/%D0%A2%D0%B8%D0%B1%D0%B5%D1%82%D1%81%D0%BA%D0%B8%D0%B9_%D0%B0%D0%B2%D1%82%D0%BE%D0%BD%D0%BE%D0%BC%D0%BD%D1%8B%D0%B9_%D1%80%D0%B0%D0%B9%D0%BE%D0%BD" TargetMode="External"/><Relationship Id="rId4" Type="http://schemas.openxmlformats.org/officeDocument/2006/relationships/hyperlink" Target="http://ru.wikipedia.org/wiki/%D0%9A%D0%B8%D1%82%D0%B0%D0%B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Autofit/>
          </a:bodyPr>
          <a:lstStyle/>
          <a:p>
            <a:r>
              <a:rPr lang="ru-RU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cap="all" dirty="0" smtClean="0">
                <a:solidFill>
                  <a:srgbClr val="FF0000"/>
                </a:solidFill>
              </a:rPr>
              <a:t>География материков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ЕВРАЗИЯ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i="1" dirty="0" smtClean="0">
                <a:solidFill>
                  <a:srgbClr val="00B050"/>
                </a:solidFill>
              </a:rPr>
              <a:t>Для слушателей факультета </a:t>
            </a:r>
            <a:br>
              <a:rPr lang="ru-RU" sz="4400" b="1" i="1" dirty="0" smtClean="0">
                <a:solidFill>
                  <a:srgbClr val="00B050"/>
                </a:solidFill>
              </a:rPr>
            </a:br>
            <a:r>
              <a:rPr lang="ru-RU" sz="4400" b="1" i="1" dirty="0" smtClean="0">
                <a:solidFill>
                  <a:srgbClr val="00B050"/>
                </a:solidFill>
              </a:rPr>
              <a:t>довузовской подготовки и профориентации, подготовительных курсов, абитуриентов</a:t>
            </a:r>
            <a:br>
              <a:rPr lang="ru-RU" sz="4400" b="1" i="1" dirty="0" smtClean="0">
                <a:solidFill>
                  <a:srgbClr val="00B050"/>
                </a:solidFill>
              </a:rPr>
            </a:br>
            <a:r>
              <a:rPr lang="ru-RU" sz="4400" b="1" i="1" dirty="0" smtClean="0">
                <a:solidFill>
                  <a:srgbClr val="00B050"/>
                </a:solidFill>
              </a:rPr>
              <a:t/>
            </a:r>
            <a:br>
              <a:rPr lang="ru-RU" sz="4400" b="1" i="1" dirty="0" smtClean="0">
                <a:solidFill>
                  <a:srgbClr val="00B050"/>
                </a:solidFill>
              </a:rPr>
            </a:br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dirty="0"/>
              <a:t>С</a:t>
            </a:r>
            <a:r>
              <a:rPr lang="ru-RU" sz="4400" b="1" dirty="0" smtClean="0"/>
              <a:t>оставитель – </a:t>
            </a:r>
            <a:r>
              <a:rPr lang="ru-RU" sz="4400" b="1" dirty="0" smtClean="0">
                <a:solidFill>
                  <a:srgbClr val="002060"/>
                </a:solidFill>
              </a:rPr>
              <a:t>Н.В</a:t>
            </a:r>
            <a:r>
              <a:rPr lang="ru-RU" sz="4400" b="1" dirty="0" smtClean="0">
                <a:solidFill>
                  <a:srgbClr val="002060"/>
                </a:solidFill>
              </a:rPr>
              <a:t>. </a:t>
            </a:r>
            <a:r>
              <a:rPr lang="ru-RU" sz="4400" b="1" dirty="0" smtClean="0">
                <a:solidFill>
                  <a:srgbClr val="002060"/>
                </a:solidFill>
              </a:rPr>
              <a:t>Годунова, </a:t>
            </a:r>
            <a:r>
              <a:rPr lang="ru-RU" sz="4400" b="1" dirty="0" smtClean="0">
                <a:solidFill>
                  <a:srgbClr val="002060"/>
                </a:solidFill>
              </a:rPr>
              <a:t/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ассистент </a:t>
            </a:r>
            <a:r>
              <a:rPr lang="ru-RU" sz="4400" b="1" dirty="0" smtClean="0">
                <a:solidFill>
                  <a:srgbClr val="002060"/>
                </a:solidFill>
              </a:rPr>
              <a:t>(по совместительству)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кафедры довузовской подготовки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и профориентации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УО «ГГУ имени Франциска Скорины»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800" b="1" dirty="0" smtClean="0">
                <a:solidFill>
                  <a:srgbClr val="002060"/>
                </a:solidFill>
              </a:rPr>
              <a:t>Гомель, 2015</a:t>
            </a:r>
            <a:endParaRPr lang="ru-RU" sz="3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Гималаях ясно видно ярусное распределение растительности: снизу вверх сменяются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тераи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(заболоченные джунгли), вечнозелёные тропические, лиственные, хвойные, смешанные леса, альпийские луга.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северных, более сухих склонах, где влияние муссона ослабевает, доминируют горные степи и полупустыни. У подножия гор раскинулись сухие саванные и хвойные леса, а далее — несколько более густые лиственные. В предгорьях западных Гималаев растёт дерево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дхак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Butea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monospera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которое даёт ценную смолу и дорогую древесину.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3036">
            <a:off x="539552" y="3167198"/>
            <a:ext cx="4078751" cy="30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993">
            <a:off x="4949227" y="2789022"/>
            <a:ext cx="3552199" cy="26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Животный мир Гималаев обусловлен различиями ландшафта. На южных склонах в тропической зоне животный мир наиболее разнообразен. В лесах обитают крупные млекопитающие, пресмыкающиеся и насекомые. Фауна высокогорий близка к тибетской.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2400" dirty="0" smtClean="0">
                <a:effectLst/>
                <a:latin typeface="Times New Roman"/>
                <a:ea typeface="Times New Roman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Admin\Рабочий стол\severnaya-india-041-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921">
            <a:off x="626866" y="3029310"/>
            <a:ext cx="38100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Ursus-thibeta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511">
            <a:off x="4968749" y="2691512"/>
            <a:ext cx="3453737" cy="273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Национальный парк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Сагарматха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расположен в Непале, в центральной части Высоких Гималаев. Его площадь составляет 1240 км². На территории национального парка водится много видов млекопитающих, в том числе эндемики – снежный барс (ирбис), чёрный гималайский медведь, гималайский волк и тибетская лисица. Из птиц – гималайский коршун, благородный орёл и орлан.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Admin\Рабочий стол\0a1ef147f52a94eaefed8c3e961cf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0269">
            <a:off x="525730" y="3011722"/>
            <a:ext cx="4270032" cy="320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Рабочий стол\82444999_1482089_249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1771">
            <a:off x="5421825" y="2872104"/>
            <a:ext cx="3170816" cy="257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Гималаях берут начало основные реки Южной Азии – Инд, Ганг, Брахмапутра.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Admin\Рабочий стол\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" b="6445"/>
          <a:stretch/>
        </p:blipFill>
        <p:spPr bwMode="auto">
          <a:xfrm>
            <a:off x="1259632" y="1700808"/>
            <a:ext cx="6937636" cy="4420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Коммерциализация туризма и альпинизма угрожает окружающей среде, особенно в районе туристических баз, расположенных у подножия гор. Размах коммерческих подъёмов на Эверест (часто с использованием техники) угрожает экосистеме Гималаев. Отходы на некогда чистейших ледниках засоряют воду, при том что половина всей питьевой воды на Земле поступает с гор.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климата может повлиять на целебные свойства некоторых из растений, произрастающих в Гималаях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Admin\Рабочий стол\himalayas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381">
            <a:off x="4644008" y="3284984"/>
            <a:ext cx="3833759" cy="24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Admin\Рабочий стол\b_947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3117">
            <a:off x="346320" y="2844634"/>
            <a:ext cx="3568655" cy="237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52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Физико-географическая характеристика Гималаев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Documents and Settings\Admin\Рабочий стол\himalaya-3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437">
            <a:off x="497679" y="2132856"/>
            <a:ext cx="3660337" cy="28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Admin\Рабочий стол\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62">
            <a:off x="4865804" y="3062016"/>
            <a:ext cx="3739678" cy="26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9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Гималаи – высочайшая горная система Земли. Гималаи расположены между Тибетским нагорьем (на севере) и Индо-Гангской равниной (на юге). Резко выражен климатический и природный рубеж между горными пустынями Центральной Азии и тропическими ландшафтами Южной Азии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104726096_4500809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86743"/>
            <a:ext cx="5112568" cy="4144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Гималаи раскинулись на территории </a:t>
            </a:r>
            <a:r>
              <a:rPr lang="ru-RU" sz="2800" b="0" i="0" u="none" strike="noStrike" dirty="0" smtClean="0">
                <a:effectLst/>
                <a:latin typeface="Times New Roman" pitchFamily="18" charset="0"/>
                <a:cs typeface="Times New Roman" pitchFamily="18" charset="0"/>
                <a:hlinkClick r:id="rId2" tooltip="Индия"/>
              </a:rPr>
              <a:t>Индии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0" i="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3" tooltip="Непал"/>
              </a:rPr>
              <a:t>Непала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0" i="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4" tooltip="Китай"/>
              </a:rPr>
              <a:t>Китая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b="0" i="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5" tooltip="Тибетский автономный район"/>
              </a:rPr>
              <a:t>Тибетский автономный район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), </a:t>
            </a:r>
            <a:r>
              <a:rPr lang="ru-RU" sz="2800" b="0" i="0" u="none" strike="noStrike" dirty="0" smtClean="0"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6" tooltip="Пакистан"/>
              </a:rPr>
              <a:t>Пакистана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b="0" i="0" u="sng" dirty="0" smtClean="0">
                <a:solidFill>
                  <a:srgbClr val="0B0080"/>
                </a:solidFill>
                <a:effectLst/>
                <a:latin typeface="Times New Roman" pitchFamily="18" charset="0"/>
                <a:cs typeface="Times New Roman" pitchFamily="18" charset="0"/>
                <a:hlinkClick r:id="rId7" tooltip="Бутан (государство)"/>
              </a:rPr>
              <a:t>Бутана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33-1-1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916832"/>
            <a:ext cx="5991225" cy="4095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Горная система Гималаев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стыке Центральной и Южной Азии имеет свыше 2900 км в длину и около 350 км в ширину. Площадь составляет приблизительно 650 тыс. км². Средняя высота хребтов около 6 км, максимальная 8848 м – гора Джомолунгма (Эверест). Здесь находится 10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восьмитысячников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вершин высотой более 8000 м над уровнем моря.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280px-China_edcp_relief_location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18" y="2996952"/>
            <a:ext cx="4263530" cy="3394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1e91d43d4c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3892"/>
            <a:ext cx="3682444" cy="2456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3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Гималаи сформировались во время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альпийского орогенеза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сравнительно молодые горы, состоящие из последовательных равномерных дуг с высотами, возрастающими к северу. Южные предгорья сложены преимущественно песчаниками и конгломератами, коренные склоны и осевая зона – гнейсами,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кристаллическими сланцами, гранитами, филлитами и другими кристаллическими и метаморфическими породами.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региона хара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терна резкая эрозия почвы, приводящая к появлению отвесных обрывов и горных обвалов.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Процесс роста Гималаев продолжается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Admin\Рабочий стол\Копия 98859f4448d797ee69099ff9a85d38a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5040560" cy="3780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85" y="26064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Гималаях расположены 10 из 14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восьмитысячников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мира.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Высочайшая вершина Земли находится на границе Непала и Китая (Тибетский автономный район).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11327fy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984">
            <a:off x="295590" y="2674889"/>
            <a:ext cx="3775900" cy="33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everes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637">
            <a:off x="4572000" y="1844824"/>
            <a:ext cx="40390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Гималаи отделяют низменности Индостана от Тибетского нагорья.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Южные склоны гор находятся под воздействием сезонных ветров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муссонов. Летом здесь выпадают обильные осадки – в восточной части до 4 м, в западной – до 1 м осадков в год. В свою очередь, северные склоны находятся в сфере действия континентального климата, холодного и сухого.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 в горах морозы летом превышают −25 °C, а зимой температура падает до −40 °C. Здесь также часто наблюдаются ураганные ветры со скоростью до 150 км/ч и резкое изменение погоды.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Admin\Рабочий стол\mt-eve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896544" cy="3810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6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площадь ледников в Гималаях составляет 33 000 км², а объём снега в них – около 6 600 км³. Ледники расположены главным образом вокруг наиболее крупных горных массивов и самых высоких вершин. Наиболее протяжённые ледники –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Ганготри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(26 км), а также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Ронгбук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расположенный на северном склоне горы Джомолунгма.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Admin\Рабочий стол\han-teng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52936"/>
            <a:ext cx="4480377" cy="3262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0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E361341-1B3E-4157-8008-8B31DE2C5B8D}"/>
</file>

<file path=customXml/itemProps2.xml><?xml version="1.0" encoding="utf-8"?>
<ds:datastoreItem xmlns:ds="http://schemas.openxmlformats.org/officeDocument/2006/customXml" ds:itemID="{64427E98-0BA8-439A-A6F7-3665667C9DEA}"/>
</file>

<file path=customXml/itemProps3.xml><?xml version="1.0" encoding="utf-8"?>
<ds:datastoreItem xmlns:ds="http://schemas.openxmlformats.org/officeDocument/2006/customXml" ds:itemID="{7B9497B5-F3DA-4CA5-B716-B6EED5C6341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366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«География материков» ЕВРАЗИЯ </vt:lpstr>
      <vt:lpstr>Физико-географическая характеристика Гималаев</vt:lpstr>
      <vt:lpstr>Гималаи – высочайшая горная система Земли. Гималаи расположены между Тибетским нагорьем (на севере) и Индо-Гангской равниной (на юге). Резко выражен климатический и природный рубеж между горными пустынями Центральной Азии и тропическими ландшафтами Южной Азии</vt:lpstr>
      <vt:lpstr>Гималаи раскинулись на территории Индии, Непала, Китая (Тибетский автономный район), Пакистана, Бутана.</vt:lpstr>
      <vt:lpstr>Горная система Гималаев на стыке Центральной и Южной Азии имеет свыше 2900 км в длину и около 350 км в ширину. Площадь составляет приблизительно 650 тыс. км². Средняя высота хребтов около 6 км, максимальная 8848 м – гора Джомолунгма (Эверест). Здесь находится 10 восьмитысячников – вершин высотой более 8000 м над уровнем моря.</vt:lpstr>
      <vt:lpstr>Гималаи сформировались во время альпийского орогенеза.  Это сравнительно молодые горы, состоящие из последовательных равномерных дуг с высотами, возрастающими к северу. Южные предгорья сложены преимущественно песчаниками и конгломератами, коренные склоны и осевая зона – гнейсами, кристаллическими сланцами, гранитами, филлитами и другими кристаллическими и метаморфическими породами.  Для региона характерна резкая эрозия почвы, приводящая к появлению отвесных обрывов и горных обвалов. Процесс роста Гималаев продолжается.  </vt:lpstr>
      <vt:lpstr>На Гималаях расположены 10 из 14 восьмитысячников мира. Высочайшая вершина Земли находится на границе Непала и Китая (Тибетский автономный район). </vt:lpstr>
      <vt:lpstr>Гималаи отделяют низменности Индостана от Тибетского нагорья.  Южные склоны гор находятся под воздействием сезонных ветров –  муссонов. Летом здесь выпадают обильные осадки – в восточной части до 4 м, в западной – до 1 м осадков в год. В свою очередь, северные склоны находятся в сфере действия континентального климата, холодного и сухого. Высоко в горах морозы летом превышают −25 °C, а зимой температура падает до −40 °C. Здесь также часто наблюдаются ураганные ветры со скоростью до 150 км/ч и резкое изменение погоды. </vt:lpstr>
      <vt:lpstr>Общая площадь ледников в Гималаях составляет 33 000 км², а объём снега в них – около 6 600 км³. Ледники расположены главным образом вокруг наиболее крупных горных массивов и самых высоких вершин. Наиболее протяжённые ледники –  Ганготри и Зема (26 км), а также Ронгбук, расположенный на северном склоне горы Джомолунгма.</vt:lpstr>
      <vt:lpstr>В Гималаях ясно видно ярусное распределение растительности: снизу вверх сменяются тераи (заболоченные джунгли), вечнозелёные тропические, лиственные, хвойные, смешанные леса, альпийские луга. На северных, более сухих склонах, где влияние муссона ослабевает, доминируют горные степи и полупустыни. У подножия гор раскинулись сухие саванные и хвойные леса, а далее — несколько более густые лиственные. В предгорьях западных Гималаев растёт дерево дхак (Butea monospera), которое даёт ценную смолу и дорогую древесину.   </vt:lpstr>
      <vt:lpstr>Животный мир Гималаев обусловлен различиями ландшафта. На южных склонах в тропической зоне животный мир наиболее разнообразен. В лесах обитают крупные млекопитающие, пресмыкающиеся и насекомые. Фауна высокогорий близка к тибетской. </vt:lpstr>
      <vt:lpstr>Национальный парк Сагарматха расположен в Непале, в центральной части Высоких Гималаев. Его площадь составляет 1240 км². На территории национального парка водится много видов млекопитающих, в том числе эндемики – снежный барс (ирбис), чёрный гималайский медведь, гималайский волк и тибетская лисица. Из птиц – гималайский коршун, благородный орёл и орлан.   </vt:lpstr>
      <vt:lpstr>В Гималаях берут начало основные реки Южной Азии – Инд, Ганг, Брахмапутра.</vt:lpstr>
      <vt:lpstr>Коммерциализация туризма и альпинизма угрожает окружающей среде, особенно в районе туристических баз, расположенных у подножия гор. Размах коммерческих подъёмов на Эверест (часто с использованием техники) угрожает экосистеме Гималаев. Отходы на некогда чистейших ледниках засоряют воду, при том что половина всей питьевой воды на Земле поступает с гор. Изменение климата может повлиять на целебные свойства некоторых из растений, произрастающих в Гималаях  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Гимала́и — высочайшая горная система Земли. Гималаи расположены между Тибетским нагорьем (на севере) и Индо-Гангской равниной (на юге). Резко выражен климатический и природный рубеж между горными пустынями Центральной Азии и тропическими ландшафтами Южной</dc:title>
  <dc:creator>Admin</dc:creator>
  <cp:lastModifiedBy>Olesya Drobyshevskaya</cp:lastModifiedBy>
  <cp:revision>11</cp:revision>
  <dcterms:created xsi:type="dcterms:W3CDTF">2013-12-15T08:01:35Z</dcterms:created>
  <dcterms:modified xsi:type="dcterms:W3CDTF">2015-04-28T07:47:02Z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